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ExtraLight"/>
      <p:regular r:id="rId37"/>
      <p:bold r:id="rId38"/>
      <p:italic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2607DF-4374-411D-8359-94FC0E6489C3}">
  <a:tblStyle styleId="{052607DF-4374-411D-8359-94FC0E6489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ExtraLight-boldItalic.fntdata"/><Relationship Id="rId20" Type="http://schemas.openxmlformats.org/officeDocument/2006/relationships/slide" Target="slides/slide15.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ExtraLight-regular.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39" Type="http://schemas.openxmlformats.org/officeDocument/2006/relationships/font" Target="fonts/MontserratExtraLight-italic.fntdata"/><Relationship Id="rId16" Type="http://schemas.openxmlformats.org/officeDocument/2006/relationships/slide" Target="slides/slide11.xml"/><Relationship Id="rId38" Type="http://schemas.openxmlformats.org/officeDocument/2006/relationships/font" Target="fonts/MontserratExtra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7b3f74fa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7b3f74fa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7b3f74fa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7b3f74fa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7b3f74f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7b3f74f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7b3f74fa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7b3f74fa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7b3f74fa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7b3f74fa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7b3f74fa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7b3f74fa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7b3f74fa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7b3f74fa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7b3f74fa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7b3f74fa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7b3f74fa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7b3f74fa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7b3f74f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7b3f74f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53829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Question Generation</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Using POS Tagging</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1" name="Google Shape;161;p36"/>
          <p:cNvSpPr txBox="1"/>
          <p:nvPr>
            <p:ph idx="1" type="subTitle"/>
          </p:nvPr>
        </p:nvSpPr>
        <p:spPr>
          <a:xfrm>
            <a:off x="5383500" y="4250800"/>
            <a:ext cx="37605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Gangaram Arvind Sudewad</a:t>
            </a:r>
            <a:endParaRPr/>
          </a:p>
          <a:p>
            <a:pPr indent="0" lvl="0" marL="0" rtl="0" algn="l">
              <a:spcBef>
                <a:spcPts val="0"/>
              </a:spcBef>
              <a:spcAft>
                <a:spcPts val="0"/>
              </a:spcAft>
              <a:buNone/>
            </a:pPr>
            <a:r>
              <a:rPr lang="en"/>
              <a:t>20CS30017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45"/>
          <p:cNvPicPr preferRelativeResize="0"/>
          <p:nvPr/>
        </p:nvPicPr>
        <p:blipFill>
          <a:blip r:embed="rId4">
            <a:alphaModFix/>
          </a:blip>
          <a:stretch>
            <a:fillRect/>
          </a:stretch>
        </p:blipFill>
        <p:spPr>
          <a:xfrm>
            <a:off x="1658625" y="2012700"/>
            <a:ext cx="5254374" cy="1018175"/>
          </a:xfrm>
          <a:prstGeom prst="rect">
            <a:avLst/>
          </a:prstGeom>
          <a:noFill/>
          <a:ln>
            <a:noFill/>
          </a:ln>
        </p:spPr>
      </p:pic>
      <p:sp>
        <p:nvSpPr>
          <p:cNvPr id="240" name="Google Shape;240;p45"/>
          <p:cNvSpPr txBox="1"/>
          <p:nvPr>
            <p:ph idx="1" type="subTitle"/>
          </p:nvPr>
        </p:nvSpPr>
        <p:spPr>
          <a:xfrm>
            <a:off x="900925" y="3366000"/>
            <a:ext cx="7101600" cy="46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example from above with its sentence chunks labeled with their POS</a:t>
            </a:r>
            <a:endParaRPr/>
          </a:p>
        </p:txBody>
      </p:sp>
      <p:sp>
        <p:nvSpPr>
          <p:cNvPr id="241" name="Google Shape;241;p45"/>
          <p:cNvSpPr txBox="1"/>
          <p:nvPr>
            <p:ph idx="1" type="subTitle"/>
          </p:nvPr>
        </p:nvSpPr>
        <p:spPr>
          <a:xfrm>
            <a:off x="687175" y="372050"/>
            <a:ext cx="7101600" cy="46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After labeling the sentence chunks, we remove all of the phrases that appeared in the instance’s sentence part. The phrases that appeared only in the question or answer are retained as part of the template. This is the final step in creating our POS template from a corpus instance. This process is repeated for each instance in the corpus before attempting to apply these templates to our input sentences.</a:t>
            </a:r>
            <a:endParaRPr/>
          </a:p>
          <a:p>
            <a:pPr indent="0" lvl="0" marL="0" rtl="0" algn="just">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idx="4" type="title"/>
          </p:nvPr>
        </p:nvSpPr>
        <p:spPr>
          <a:xfrm>
            <a:off x="3431075" y="8124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cxnSp>
        <p:nvCxnSpPr>
          <p:cNvPr id="247" name="Google Shape;247;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8" name="Google Shape;248;p46"/>
          <p:cNvSpPr txBox="1"/>
          <p:nvPr>
            <p:ph type="title"/>
          </p:nvPr>
        </p:nvSpPr>
        <p:spPr>
          <a:xfrm>
            <a:off x="1671438"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SQuAD</a:t>
            </a:r>
            <a:endParaRPr/>
          </a:p>
        </p:txBody>
      </p:sp>
      <p:sp>
        <p:nvSpPr>
          <p:cNvPr id="249" name="Google Shape;249;p46"/>
          <p:cNvSpPr txBox="1"/>
          <p:nvPr>
            <p:ph idx="1" type="subTitle"/>
          </p:nvPr>
        </p:nvSpPr>
        <p:spPr>
          <a:xfrm>
            <a:off x="1671438"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tanford question answering dataset was used. Extracted sentence-question-answer triples.</a:t>
            </a:r>
            <a:endParaRPr/>
          </a:p>
          <a:p>
            <a:pPr indent="0" lvl="0" marL="0" rtl="0" algn="ctr">
              <a:spcBef>
                <a:spcPts val="0"/>
              </a:spcBef>
              <a:spcAft>
                <a:spcPts val="0"/>
              </a:spcAft>
              <a:buNone/>
            </a:pPr>
            <a:r>
              <a:t/>
            </a:r>
            <a:endParaRPr sz="1000"/>
          </a:p>
        </p:txBody>
      </p:sp>
      <p:sp>
        <p:nvSpPr>
          <p:cNvPr id="250" name="Google Shape;250;p46"/>
          <p:cNvSpPr txBox="1"/>
          <p:nvPr>
            <p:ph idx="2" type="title"/>
          </p:nvPr>
        </p:nvSpPr>
        <p:spPr>
          <a:xfrm>
            <a:off x="4550663" y="17538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Treebank</a:t>
            </a:r>
            <a:endParaRPr/>
          </a:p>
        </p:txBody>
      </p:sp>
      <p:sp>
        <p:nvSpPr>
          <p:cNvPr id="251" name="Google Shape;251;p46"/>
          <p:cNvSpPr txBox="1"/>
          <p:nvPr>
            <p:ph idx="3" type="subTitle"/>
          </p:nvPr>
        </p:nvSpPr>
        <p:spPr>
          <a:xfrm>
            <a:off x="4550663" y="24387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F</a:t>
            </a:r>
            <a:r>
              <a:rPr lang="en" sz="1500"/>
              <a:t>rom nltk for training data for implementing Part of Speech</a:t>
            </a:r>
            <a:endParaRPr sz="1500"/>
          </a:p>
          <a:p>
            <a:pPr indent="0" lvl="0" marL="0" rtl="0" algn="ctr">
              <a:spcBef>
                <a:spcPts val="0"/>
              </a:spcBef>
              <a:spcAft>
                <a:spcPts val="0"/>
              </a:spcAft>
              <a:buNone/>
            </a:pPr>
            <a:r>
              <a:rPr lang="en" sz="1500"/>
              <a:t> tagger.</a:t>
            </a:r>
            <a:endParaRPr sz="1100"/>
          </a:p>
        </p:txBody>
      </p:sp>
      <p:cxnSp>
        <p:nvCxnSpPr>
          <p:cNvPr id="252" name="Google Shape;252;p46"/>
          <p:cNvCxnSpPr/>
          <p:nvPr/>
        </p:nvCxnSpPr>
        <p:spPr>
          <a:xfrm>
            <a:off x="2730588"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53" name="Google Shape;253;p46"/>
          <p:cNvCxnSpPr/>
          <p:nvPr/>
        </p:nvCxnSpPr>
        <p:spPr>
          <a:xfrm>
            <a:off x="5609813" y="2374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ph idx="4" type="title"/>
          </p:nvPr>
        </p:nvSpPr>
        <p:spPr>
          <a:xfrm>
            <a:off x="938500" y="445025"/>
            <a:ext cx="737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Phases for Question Generation</a:t>
            </a:r>
            <a:endParaRPr/>
          </a:p>
        </p:txBody>
      </p:sp>
      <p:cxnSp>
        <p:nvCxnSpPr>
          <p:cNvPr id="259" name="Google Shape;259;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0" name="Google Shape;260;p47"/>
          <p:cNvSpPr txBox="1"/>
          <p:nvPr>
            <p:ph idx="5" type="title"/>
          </p:nvPr>
        </p:nvSpPr>
        <p:spPr>
          <a:xfrm>
            <a:off x="1048450" y="1060275"/>
            <a:ext cx="3861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 Input Sentence Preparation</a:t>
            </a:r>
            <a:endParaRPr sz="1700"/>
          </a:p>
        </p:txBody>
      </p:sp>
      <p:sp>
        <p:nvSpPr>
          <p:cNvPr id="261" name="Google Shape;261;p47"/>
          <p:cNvSpPr txBox="1"/>
          <p:nvPr>
            <p:ph idx="6" type="subTitle"/>
          </p:nvPr>
        </p:nvSpPr>
        <p:spPr>
          <a:xfrm>
            <a:off x="1048450" y="1745175"/>
            <a:ext cx="6149400" cy="92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Cleaning involves removing special characters and converting the text to lowercase. It ensures that words are not treated differently due to variations in capitalization.</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cxnSp>
        <p:nvCxnSpPr>
          <p:cNvPr id="262" name="Google Shape;262;p47"/>
          <p:cNvCxnSpPr/>
          <p:nvPr/>
        </p:nvCxnSpPr>
        <p:spPr>
          <a:xfrm>
            <a:off x="1946050" y="16811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3" name="Google Shape;263;p47"/>
          <p:cNvSpPr txBox="1"/>
          <p:nvPr>
            <p:ph idx="5" type="title"/>
          </p:nvPr>
        </p:nvSpPr>
        <p:spPr>
          <a:xfrm>
            <a:off x="1048450" y="2731950"/>
            <a:ext cx="3861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 Part-of-Speech Tagging</a:t>
            </a:r>
            <a:endParaRPr sz="1700"/>
          </a:p>
        </p:txBody>
      </p:sp>
      <p:sp>
        <p:nvSpPr>
          <p:cNvPr id="264" name="Google Shape;264;p47"/>
          <p:cNvSpPr txBox="1"/>
          <p:nvPr>
            <p:ph idx="6" type="subTitle"/>
          </p:nvPr>
        </p:nvSpPr>
        <p:spPr>
          <a:xfrm>
            <a:off x="1108800" y="3445750"/>
            <a:ext cx="6149400" cy="92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script uses the TextBlob library to tokenize the cleaned sentence and assign grammatical categories or ”tags” to each word in the sentence.These tags help identify whether a word is a noun, verb, adjective, pronoun, adverb, etc. This information is essential for determining the roles of words in constructing questions.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cxnSp>
        <p:nvCxnSpPr>
          <p:cNvPr id="269" name="Google Shape;269;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0" name="Google Shape;270;p48"/>
          <p:cNvSpPr txBox="1"/>
          <p:nvPr>
            <p:ph idx="5" type="title"/>
          </p:nvPr>
        </p:nvSpPr>
        <p:spPr>
          <a:xfrm>
            <a:off x="1017775" y="599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POS tagging using Viterbi algorithm</a:t>
            </a:r>
            <a:endParaRPr sz="1700"/>
          </a:p>
        </p:txBody>
      </p:sp>
      <p:sp>
        <p:nvSpPr>
          <p:cNvPr id="271" name="Google Shape;271;p48"/>
          <p:cNvSpPr txBox="1"/>
          <p:nvPr>
            <p:ph idx="6" type="subTitle"/>
          </p:nvPr>
        </p:nvSpPr>
        <p:spPr>
          <a:xfrm>
            <a:off x="588325" y="1220625"/>
            <a:ext cx="8197500" cy="3198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I</a:t>
            </a:r>
            <a:r>
              <a:rPr lang="en"/>
              <a:t>nitialization: Initialize the first column of the Viterbi matrix with the initial state probabilities.</a:t>
            </a:r>
            <a:endParaRPr/>
          </a:p>
          <a:p>
            <a:pPr indent="-317500" lvl="0" marL="457200" rtl="0" algn="just">
              <a:spcBef>
                <a:spcPts val="0"/>
              </a:spcBef>
              <a:spcAft>
                <a:spcPts val="0"/>
              </a:spcAft>
              <a:buSzPts val="1400"/>
              <a:buChar char="●"/>
            </a:pPr>
            <a:r>
              <a:rPr lang="en"/>
              <a:t>Recursion: For each subsequent column in the matrix, calculate the maximum probability for each state based on the previous column's probabilities and transition probabilities.</a:t>
            </a:r>
            <a:endParaRPr/>
          </a:p>
          <a:p>
            <a:pPr indent="0" lvl="0" marL="0" rtl="0" algn="just">
              <a:spcBef>
                <a:spcPts val="0"/>
              </a:spcBef>
              <a:spcAft>
                <a:spcPts val="0"/>
              </a:spcAft>
              <a:buNone/>
            </a:pPr>
            <a:r>
              <a:t/>
            </a:r>
            <a:endParaRPr/>
          </a:p>
          <a:p>
            <a:pPr indent="0" lvl="0" marL="457200" rtl="0" algn="just">
              <a:spcBef>
                <a:spcPts val="0"/>
              </a:spcBef>
              <a:spcAft>
                <a:spcPts val="0"/>
              </a:spcAft>
              <a:buNone/>
            </a:pPr>
            <a:r>
              <a:rPr lang="en"/>
              <a:t>Transition[i][j]=Count(transition from POS tag i to POS tag j)/Count(POS tag i)</a:t>
            </a:r>
            <a:endParaRPr/>
          </a:p>
          <a:p>
            <a:pPr indent="0" lvl="0" marL="457200" rtl="0" algn="just">
              <a:spcBef>
                <a:spcPts val="0"/>
              </a:spcBef>
              <a:spcAft>
                <a:spcPts val="0"/>
              </a:spcAft>
              <a:buNone/>
            </a:pPr>
            <a:r>
              <a:rPr lang="en"/>
              <a:t>Emission</a:t>
            </a:r>
            <a:r>
              <a:rPr lang="en"/>
              <a:t>[j][k]=Count(word k with POS tag j)/Count(POS tag j)</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Backtracking: Keep track of the best path (sequence of states) by selecting the state with the highest probability at each time step.</a:t>
            </a:r>
            <a:endParaRPr/>
          </a:p>
          <a:p>
            <a:pPr indent="-317500" lvl="0" marL="457200" rtl="0" algn="just">
              <a:spcBef>
                <a:spcPts val="0"/>
              </a:spcBef>
              <a:spcAft>
                <a:spcPts val="0"/>
              </a:spcAft>
              <a:buSzPts val="1400"/>
              <a:buChar char="●"/>
            </a:pPr>
            <a:r>
              <a:rPr lang="en"/>
              <a:t>Termination: Once all columns are processed, select the final state with the highest probability as the most likely sequence of hidden</a:t>
            </a:r>
            <a:r>
              <a:rPr lang="en"/>
              <a:t> </a:t>
            </a:r>
            <a:r>
              <a:rPr lang="en"/>
              <a:t>states.</a:t>
            </a:r>
            <a:endParaRPr/>
          </a:p>
          <a:p>
            <a:pPr indent="-317500" lvl="0" marL="457200" rtl="0" algn="just">
              <a:spcBef>
                <a:spcPts val="0"/>
              </a:spcBef>
              <a:spcAft>
                <a:spcPts val="0"/>
              </a:spcAft>
              <a:buSzPts val="1400"/>
              <a:buChar char="●"/>
            </a:pPr>
            <a:r>
              <a:rPr lang="en"/>
              <a:t>Return: Return the best path, which represents the most likely sequence of hidden states.</a:t>
            </a:r>
            <a:endParaRPr/>
          </a:p>
        </p:txBody>
      </p:sp>
      <p:cxnSp>
        <p:nvCxnSpPr>
          <p:cNvPr id="272" name="Google Shape;272;p48"/>
          <p:cNvCxnSpPr/>
          <p:nvPr/>
        </p:nvCxnSpPr>
        <p:spPr>
          <a:xfrm>
            <a:off x="1915375" y="12206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8" name="Google Shape;278;p49"/>
          <p:cNvSpPr txBox="1"/>
          <p:nvPr>
            <p:ph idx="5" type="title"/>
          </p:nvPr>
        </p:nvSpPr>
        <p:spPr>
          <a:xfrm>
            <a:off x="1017775" y="599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Identifying Questionable Elements </a:t>
            </a:r>
            <a:endParaRPr sz="1700"/>
          </a:p>
        </p:txBody>
      </p:sp>
      <p:sp>
        <p:nvSpPr>
          <p:cNvPr id="279" name="Google Shape;279;p49"/>
          <p:cNvSpPr txBox="1"/>
          <p:nvPr>
            <p:ph idx="6" type="subTitle"/>
          </p:nvPr>
        </p:nvSpPr>
        <p:spPr>
          <a:xfrm>
            <a:off x="1017775" y="1284600"/>
            <a:ext cx="6149400" cy="92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F</a:t>
            </a:r>
            <a:r>
              <a:rPr lang="en"/>
              <a:t>ocuses on these elements because they often play a central role in question formation. For example, ”Who is [someone]?” or ”What is [something]?” These elements include nouns, pronouns (such as ”he,””she,” ”it”), possessive pronouns (e.g., ”his,” ”her”), and more.</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cxnSp>
        <p:nvCxnSpPr>
          <p:cNvPr id="280" name="Google Shape;280;p49"/>
          <p:cNvCxnSpPr/>
          <p:nvPr/>
        </p:nvCxnSpPr>
        <p:spPr>
          <a:xfrm>
            <a:off x="1915375" y="12206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1" name="Google Shape;281;p49"/>
          <p:cNvSpPr txBox="1"/>
          <p:nvPr>
            <p:ph idx="5" type="title"/>
          </p:nvPr>
        </p:nvSpPr>
        <p:spPr>
          <a:xfrm>
            <a:off x="1062325" y="2207400"/>
            <a:ext cx="6060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Rules And Conditions To Determine The Question </a:t>
            </a:r>
            <a:endParaRPr sz="1700"/>
          </a:p>
        </p:txBody>
      </p:sp>
      <p:sp>
        <p:nvSpPr>
          <p:cNvPr id="282" name="Google Shape;282;p49"/>
          <p:cNvSpPr txBox="1"/>
          <p:nvPr>
            <p:ph idx="6" type="subTitle"/>
          </p:nvPr>
        </p:nvSpPr>
        <p:spPr>
          <a:xfrm>
            <a:off x="907825" y="2755800"/>
            <a:ext cx="6149400" cy="1788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If the POS tag of the following word is ’VBG’ (present participle), the question is changed to ”Who is.”</a:t>
            </a:r>
            <a:endParaRPr/>
          </a:p>
          <a:p>
            <a:pPr indent="-317500" lvl="0" marL="457200" rtl="0" algn="just">
              <a:spcBef>
                <a:spcPts val="0"/>
              </a:spcBef>
              <a:spcAft>
                <a:spcPts val="0"/>
              </a:spcAft>
              <a:buSzPts val="1400"/>
              <a:buChar char="●"/>
            </a:pPr>
            <a:r>
              <a:rPr lang="en"/>
              <a:t>If the POS tag of the current word  is ’PRP$’ (possessive pronoun), the question is changed to ”Whose.”</a:t>
            </a:r>
            <a:endParaRPr/>
          </a:p>
          <a:p>
            <a:pPr indent="-317500" lvl="0" marL="457200" rtl="0" algn="just">
              <a:spcBef>
                <a:spcPts val="0"/>
              </a:spcBef>
              <a:spcAft>
                <a:spcPts val="0"/>
              </a:spcAft>
              <a:buSzPts val="1400"/>
              <a:buChar char="●"/>
            </a:pPr>
            <a:r>
              <a:rPr lang="en"/>
              <a:t>If the POS tag of the current word is ’NN’ (singular noun) and it’s not the word ’i’ or ’ive,’ and the part-of-speech tag of the following word is not ’is,’ the question is changed to ”What.”</a:t>
            </a:r>
            <a:endParaRPr/>
          </a:p>
          <a:p>
            <a:pPr indent="-317500" lvl="0" marL="457200" rtl="0" algn="just">
              <a:spcBef>
                <a:spcPts val="0"/>
              </a:spcBef>
              <a:spcAft>
                <a:spcPts val="0"/>
              </a:spcAft>
              <a:buSzPts val="1400"/>
              <a:buChar char="●"/>
            </a:pPr>
            <a:r>
              <a:rPr lang="en"/>
              <a:t>If the current word is ’it,’ the question is changed to ”What.”</a:t>
            </a:r>
            <a:endParaRPr/>
          </a:p>
          <a:p>
            <a:pPr indent="0" lvl="0" marL="0" rtl="0" algn="just">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cxnSp>
        <p:nvCxnSpPr>
          <p:cNvPr id="287" name="Google Shape;287;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8" name="Google Shape;288;p50"/>
          <p:cNvSpPr txBox="1"/>
          <p:nvPr>
            <p:ph idx="5" type="title"/>
          </p:nvPr>
        </p:nvSpPr>
        <p:spPr>
          <a:xfrm>
            <a:off x="1017775" y="599700"/>
            <a:ext cx="4731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Saving Questions and Metadata</a:t>
            </a:r>
            <a:endParaRPr sz="1700"/>
          </a:p>
        </p:txBody>
      </p:sp>
      <p:sp>
        <p:nvSpPr>
          <p:cNvPr id="289" name="Google Shape;289;p50"/>
          <p:cNvSpPr txBox="1"/>
          <p:nvPr>
            <p:ph idx="6" type="subTitle"/>
          </p:nvPr>
        </p:nvSpPr>
        <p:spPr>
          <a:xfrm>
            <a:off x="1017775" y="1448200"/>
            <a:ext cx="6149400" cy="134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Storing key information.</a:t>
            </a:r>
            <a:endParaRPr/>
          </a:p>
          <a:p>
            <a:pPr indent="0" lvl="0" marL="0" rtl="0" algn="just">
              <a:spcBef>
                <a:spcPts val="0"/>
              </a:spcBef>
              <a:spcAft>
                <a:spcPts val="0"/>
              </a:spcAft>
              <a:buNone/>
            </a:pPr>
            <a:r>
              <a:rPr lang="en"/>
              <a:t>Benefit: Enables quick access to questions and metadata.</a:t>
            </a:r>
            <a:endParaRPr/>
          </a:p>
          <a:p>
            <a:pPr indent="0" lvl="0" marL="0" rtl="0" algn="just">
              <a:spcBef>
                <a:spcPts val="0"/>
              </a:spcBef>
              <a:spcAft>
                <a:spcPts val="0"/>
              </a:spcAft>
              <a:buNone/>
            </a:pPr>
            <a:r>
              <a:rPr lang="en"/>
              <a:t>Importance: Aids in future reference and analysis.</a:t>
            </a:r>
            <a:endParaRPr/>
          </a:p>
          <a:p>
            <a:pPr indent="0" lvl="0" marL="0" rtl="0" algn="just">
              <a:spcBef>
                <a:spcPts val="0"/>
              </a:spcBef>
              <a:spcAft>
                <a:spcPts val="0"/>
              </a:spcAft>
              <a:buNone/>
            </a:pPr>
            <a:r>
              <a:rPr lang="en"/>
              <a:t>Explanation: "Used to centralize and organize generated questions and their related information for efficient retrieval and analysis."</a:t>
            </a:r>
            <a:endParaRPr/>
          </a:p>
          <a:p>
            <a:pPr indent="0" lvl="0" marL="0" rtl="0" algn="just">
              <a:spcBef>
                <a:spcPts val="0"/>
              </a:spcBef>
              <a:spcAft>
                <a:spcPts val="0"/>
              </a:spcAft>
              <a:buNone/>
            </a:pPr>
            <a:r>
              <a:t/>
            </a:r>
            <a:endParaRPr/>
          </a:p>
        </p:txBody>
      </p:sp>
      <p:cxnSp>
        <p:nvCxnSpPr>
          <p:cNvPr id="290" name="Google Shape;290;p50"/>
          <p:cNvCxnSpPr/>
          <p:nvPr/>
        </p:nvCxnSpPr>
        <p:spPr>
          <a:xfrm>
            <a:off x="1915375" y="12206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Metadata</a:t>
            </a:r>
            <a:endParaRPr sz="1900"/>
          </a:p>
        </p:txBody>
      </p:sp>
      <p:cxnSp>
        <p:nvCxnSpPr>
          <p:cNvPr id="296" name="Google Shape;296;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7" name="Google Shape;297;p51"/>
          <p:cNvSpPr txBox="1"/>
          <p:nvPr>
            <p:ph idx="4294967295" type="subTitle"/>
          </p:nvPr>
        </p:nvSpPr>
        <p:spPr>
          <a:xfrm>
            <a:off x="895050" y="947125"/>
            <a:ext cx="7205700" cy="314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Who will pick their way carefully through the drifts:</a:t>
            </a:r>
            <a:endParaRPr sz="1400"/>
          </a:p>
          <a:p>
            <a:pPr indent="0" lvl="0" marL="0" rtl="0" algn="just">
              <a:spcBef>
                <a:spcPts val="0"/>
              </a:spcBef>
              <a:spcAft>
                <a:spcPts val="0"/>
              </a:spcAft>
              <a:buNone/>
            </a:pPr>
            <a:r>
              <a:rPr lang="en" sz="1400"/>
              <a:t>Who picked their way carefully through the drifts</a:t>
            </a:r>
            <a:endParaRPr sz="1400"/>
          </a:p>
          <a:p>
            <a:pPr indent="0" lvl="0" marL="0" rtl="0" algn="just">
              <a:spcBef>
                <a:spcPts val="0"/>
              </a:spcBef>
              <a:spcAft>
                <a:spcPts val="0"/>
              </a:spcAft>
              <a:buNone/>
            </a:pPr>
            <a:r>
              <a:rPr lang="en" sz="1400"/>
              <a:t>Ans: The riders picked their way carefully through the drifts</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What will be laughing and joking as someone rode:</a:t>
            </a:r>
            <a:endParaRPr sz="1400"/>
          </a:p>
          <a:p>
            <a:pPr indent="0" lvl="0" marL="0" rtl="0" algn="just">
              <a:spcBef>
                <a:spcPts val="0"/>
              </a:spcBef>
              <a:spcAft>
                <a:spcPts val="0"/>
              </a:spcAft>
              <a:buNone/>
            </a:pPr>
            <a:r>
              <a:rPr lang="en" sz="1400"/>
              <a:t>What was laughing and joking as he rode</a:t>
            </a:r>
            <a:endParaRPr sz="1400"/>
          </a:p>
          <a:p>
            <a:pPr indent="0" lvl="0" marL="0" rtl="0" algn="just">
              <a:spcBef>
                <a:spcPts val="0"/>
              </a:spcBef>
              <a:spcAft>
                <a:spcPts val="0"/>
              </a:spcAft>
              <a:buNone/>
            </a:pPr>
            <a:r>
              <a:rPr lang="en" sz="1400"/>
              <a:t>Ans: Greyjoy was laughing and joking as he rode</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What will hear the breath go out of someone:</a:t>
            </a:r>
            <a:endParaRPr sz="1400"/>
          </a:p>
          <a:p>
            <a:pPr indent="0" lvl="0" marL="0" rtl="0" algn="just">
              <a:spcBef>
                <a:spcPts val="0"/>
              </a:spcBef>
              <a:spcAft>
                <a:spcPts val="0"/>
              </a:spcAft>
              <a:buNone/>
            </a:pPr>
            <a:r>
              <a:rPr lang="en" sz="1400"/>
              <a:t>What heard the breath go out of him</a:t>
            </a:r>
            <a:endParaRPr sz="1400"/>
          </a:p>
          <a:p>
            <a:pPr indent="0" lvl="0" marL="0" rtl="0" algn="just">
              <a:spcBef>
                <a:spcPts val="0"/>
              </a:spcBef>
              <a:spcAft>
                <a:spcPts val="0"/>
              </a:spcAft>
              <a:buNone/>
            </a:pPr>
            <a:r>
              <a:rPr lang="en" sz="1400"/>
              <a:t>Ans: Bran heard the breath go out of him</a:t>
            </a:r>
            <a:endParaRPr sz="1400"/>
          </a:p>
          <a:p>
            <a:pPr indent="0" lvl="0" marL="0" rtl="0" algn="just">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idx="4294967295" type="title"/>
          </p:nvPr>
        </p:nvSpPr>
        <p:spPr>
          <a:xfrm>
            <a:off x="3680875" y="328750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03" name="Google Shape;303;p52"/>
          <p:cNvSpPr txBox="1"/>
          <p:nvPr>
            <p:ph idx="4294967295" type="title"/>
          </p:nvPr>
        </p:nvSpPr>
        <p:spPr>
          <a:xfrm>
            <a:off x="1128620" y="325330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200"/>
              <a:t>04</a:t>
            </a:r>
            <a:endParaRPr sz="3200"/>
          </a:p>
        </p:txBody>
      </p:sp>
      <p:cxnSp>
        <p:nvCxnSpPr>
          <p:cNvPr id="304" name="Google Shape;304;p52"/>
          <p:cNvCxnSpPr/>
          <p:nvPr/>
        </p:nvCxnSpPr>
        <p:spPr>
          <a:xfrm>
            <a:off x="3610750" y="32532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310" name="Google Shape;310;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1" name="Google Shape;311;p53"/>
          <p:cNvSpPr txBox="1"/>
          <p:nvPr>
            <p:ph idx="4294967295" type="subTitle"/>
          </p:nvPr>
        </p:nvSpPr>
        <p:spPr>
          <a:xfrm>
            <a:off x="1017775" y="1448200"/>
            <a:ext cx="7205700" cy="314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Some of the sample questions generated from Anne Frank diary are provided below:</a:t>
            </a:r>
            <a:endParaRPr sz="1400"/>
          </a:p>
          <a:p>
            <a:pPr indent="0" lvl="0" marL="0" rtl="0" algn="just">
              <a:lnSpc>
                <a:spcPct val="100000"/>
              </a:lnSpc>
              <a:spcBef>
                <a:spcPts val="1600"/>
              </a:spcBef>
              <a:spcAft>
                <a:spcPts val="0"/>
              </a:spcAft>
              <a:buNone/>
            </a:pPr>
            <a:r>
              <a:rPr lang="en" sz="1100"/>
              <a:t>Question: Who willed his daughter ’s manuscripts to the netherlands state </a:t>
            </a:r>
            <a:r>
              <a:rPr lang="en" sz="1100"/>
              <a:t>institute</a:t>
            </a:r>
            <a:r>
              <a:rPr lang="en" sz="1100"/>
              <a:t> for war documentation in amsterda</a:t>
            </a:r>
            <a:r>
              <a:rPr lang="en" sz="1100"/>
              <a:t>m</a:t>
            </a:r>
            <a:endParaRPr sz="1100"/>
          </a:p>
          <a:p>
            <a:pPr indent="0" lvl="0" marL="0" rtl="0" algn="just">
              <a:lnSpc>
                <a:spcPct val="100000"/>
              </a:lnSpc>
              <a:spcBef>
                <a:spcPts val="0"/>
              </a:spcBef>
              <a:spcAft>
                <a:spcPts val="0"/>
              </a:spcAft>
              <a:buNone/>
            </a:pPr>
            <a:r>
              <a:rPr lang="en" sz="1100"/>
              <a:t>Tags: [(father, ’NN’), (’willed’, ’VBD’), (’his’, ’PRP$’), (’daughter’, ’NN’), (”’s”,’POS’), (’manusc’, ’NN’), (’ripts’, ’NNS’), (’to’, ’TO’), (’the’, ’DT’), (’netherlands’,’NNS’), (’state’, ’NN’), (’institute’, ’NN’), (’for’, ’IN’), (’war’, ’NN’), (’documentation’, ’NN’), (’in’, ’IN’), (’amsterdam’, ’NN’)]</a:t>
            </a:r>
            <a:endParaRPr sz="1100"/>
          </a:p>
          <a:p>
            <a:pPr indent="0" lvl="0" marL="0" rtl="0" algn="just">
              <a:lnSpc>
                <a:spcPct val="100000"/>
              </a:lnSpc>
              <a:spcBef>
                <a:spcPts val="0"/>
              </a:spcBef>
              <a:spcAft>
                <a:spcPts val="0"/>
              </a:spcAft>
              <a:buNone/>
            </a:pPr>
            <a:r>
              <a:rPr lang="en" sz="1200"/>
              <a:t>Original Text: father willed his daughter’s manuscripts to the netherlands state institute for war documentation in amsterdam</a:t>
            </a:r>
            <a:endParaRPr sz="1200"/>
          </a:p>
          <a:p>
            <a:pPr indent="0" lvl="0" marL="0" rtl="0" algn="just">
              <a:lnSpc>
                <a:spcPct val="100000"/>
              </a:lnSpc>
              <a:spcBef>
                <a:spcPts val="0"/>
              </a:spcBef>
              <a:spcAft>
                <a:spcPts val="0"/>
              </a:spcAft>
              <a:buNone/>
            </a:pPr>
            <a:r>
              <a:rPr lang="en" sz="1200"/>
              <a:t>Formatted Text: Who will will their daughter’s manuscripts to the netherlands state institute for war documentation in amsterdam</a:t>
            </a:r>
            <a:endParaRPr sz="1200"/>
          </a:p>
          <a:p>
            <a:pPr indent="0" lvl="0" marL="0" rtl="0" algn="just">
              <a:lnSpc>
                <a:spcPct val="100000"/>
              </a:lnSpc>
              <a:spcBef>
                <a:spcPts val="0"/>
              </a:spcBef>
              <a:spcAft>
                <a:spcPts val="0"/>
              </a:spcAft>
              <a:buNone/>
            </a:pPr>
            <a:r>
              <a:rPr lang="en" sz="1200"/>
              <a:t>Question Tags: [(’Who’, ’WP’), (’willed’, ’VBD’), (’his’, ’PRP$’), (’daughter’,’NN’), (”’s”, ’POS’), (’manusc’, ’NN’), (’ripts’, ’NNS’), (’to’, ’TO’), (’the’, ’DT’),(’netherlands’, ’NNS’), (’state’, ’NN’), (’institute’, ’NN’), (’for’, ’IN’), (’war’, ’NN’),(’documentation’, ’NN’), (’in’, ’IN’), (’amsterdam’, ’NN’)]</a:t>
            </a:r>
            <a:endParaRPr sz="1200"/>
          </a:p>
          <a:p>
            <a:pPr indent="0" lvl="0" marL="0" rtl="0" algn="just">
              <a:spcBef>
                <a:spcPts val="0"/>
              </a:spcBef>
              <a:spcAft>
                <a:spcPts val="160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cxnSp>
        <p:nvCxnSpPr>
          <p:cNvPr id="316" name="Google Shape;316;p54"/>
          <p:cNvCxnSpPr/>
          <p:nvPr/>
        </p:nvCxnSpPr>
        <p:spPr>
          <a:xfrm>
            <a:off x="964850" y="158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7" name="Google Shape;317;p54"/>
          <p:cNvSpPr txBox="1"/>
          <p:nvPr>
            <p:ph idx="4294967295" type="subTitle"/>
          </p:nvPr>
        </p:nvSpPr>
        <p:spPr>
          <a:xfrm>
            <a:off x="872800" y="281075"/>
            <a:ext cx="7205700" cy="257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Using spaCy model ”en core web sm-3.0.0” and cosine similarity to assess the similarity between generated questions and Stanford Question Answering Dataset (SQuAD 2.0) ground truth questions. It calculates key similarity metrics, such as average, maximum, minimum, standard deviation, and range, for quality evaluation.</a:t>
            </a:r>
            <a:endParaRPr sz="1400"/>
          </a:p>
          <a:p>
            <a:pPr indent="0" lvl="0" marL="0" rtl="0" algn="just">
              <a:spcBef>
                <a:spcPts val="1600"/>
              </a:spcBef>
              <a:spcAft>
                <a:spcPts val="0"/>
              </a:spcAft>
              <a:buNone/>
            </a:pPr>
            <a:r>
              <a:rPr lang="en" sz="1400"/>
              <a:t>Generated Qns: What was fought between the colonies of British America and New France?</a:t>
            </a:r>
            <a:endParaRPr sz="1400"/>
          </a:p>
          <a:p>
            <a:pPr indent="0" lvl="0" marL="0" rtl="0" algn="just">
              <a:spcBef>
                <a:spcPts val="0"/>
              </a:spcBef>
              <a:spcAft>
                <a:spcPts val="0"/>
              </a:spcAft>
              <a:buNone/>
            </a:pPr>
            <a:r>
              <a:rPr lang="en" sz="1400"/>
              <a:t>Most Similar Ground Truth Qns: Who fought in the French and Indian war?</a:t>
            </a:r>
            <a:endParaRPr sz="1400"/>
          </a:p>
          <a:p>
            <a:pPr indent="0" lvl="0" marL="0" rtl="0" algn="just">
              <a:spcBef>
                <a:spcPts val="0"/>
              </a:spcBef>
              <a:spcAft>
                <a:spcPts val="0"/>
              </a:spcAft>
              <a:buNone/>
            </a:pPr>
            <a:r>
              <a:rPr lang="en" sz="1400"/>
              <a:t>Similarity Score: 0.648 (64.8%)</a:t>
            </a:r>
            <a:endParaRPr sz="1400"/>
          </a:p>
        </p:txBody>
      </p:sp>
      <p:graphicFrame>
        <p:nvGraphicFramePr>
          <p:cNvPr id="318" name="Google Shape;318;p54"/>
          <p:cNvGraphicFramePr/>
          <p:nvPr/>
        </p:nvGraphicFramePr>
        <p:xfrm>
          <a:off x="1940925" y="2494075"/>
          <a:ext cx="3000000" cy="3000000"/>
        </p:xfrm>
        <a:graphic>
          <a:graphicData uri="http://schemas.openxmlformats.org/drawingml/2006/table">
            <a:tbl>
              <a:tblPr>
                <a:noFill/>
                <a:tableStyleId>{052607DF-4374-411D-8359-94FC0E6489C3}</a:tableStyleId>
              </a:tblPr>
              <a:tblGrid>
                <a:gridCol w="2005025"/>
                <a:gridCol w="1549225"/>
                <a:gridCol w="1166175"/>
              </a:tblGrid>
              <a:tr h="5383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Metric</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value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percentage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3509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Avg similarity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0.478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47.8%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Max similarity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0.648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64.8%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Max similarity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0.144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14.4%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Std deviation</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0.155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9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Range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0.504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6" type="title"/>
          </p:nvPr>
        </p:nvSpPr>
        <p:spPr>
          <a:xfrm>
            <a:off x="8583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3348388" y="1480525"/>
            <a:ext cx="2384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RELATED WORKS</a:t>
            </a:r>
            <a:endParaRPr/>
          </a:p>
        </p:txBody>
      </p:sp>
      <p:sp>
        <p:nvSpPr>
          <p:cNvPr id="168" name="Google Shape;168;p37"/>
          <p:cNvSpPr txBox="1"/>
          <p:nvPr>
            <p:ph idx="2" type="title"/>
          </p:nvPr>
        </p:nvSpPr>
        <p:spPr>
          <a:xfrm>
            <a:off x="5910013" y="1462650"/>
            <a:ext cx="2256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69" name="Google Shape;169;p37"/>
          <p:cNvSpPr txBox="1"/>
          <p:nvPr>
            <p:ph idx="4" type="title"/>
          </p:nvPr>
        </p:nvSpPr>
        <p:spPr>
          <a:xfrm>
            <a:off x="773138" y="1480525"/>
            <a:ext cx="21522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0" name="Google Shape;170;p37"/>
          <p:cNvSpPr txBox="1"/>
          <p:nvPr>
            <p:ph idx="7" type="title"/>
          </p:nvPr>
        </p:nvSpPr>
        <p:spPr>
          <a:xfrm>
            <a:off x="334838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1" name="Google Shape;171;p37"/>
          <p:cNvSpPr txBox="1"/>
          <p:nvPr>
            <p:ph idx="8" type="title"/>
          </p:nvPr>
        </p:nvSpPr>
        <p:spPr>
          <a:xfrm>
            <a:off x="5838438" y="6356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2" name="Google Shape;172;p37"/>
          <p:cNvCxnSpPr/>
          <p:nvPr/>
        </p:nvCxnSpPr>
        <p:spPr>
          <a:xfrm>
            <a:off x="16932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3" name="Google Shape;173;p37"/>
          <p:cNvCxnSpPr/>
          <p:nvPr/>
        </p:nvCxnSpPr>
        <p:spPr>
          <a:xfrm>
            <a:off x="418328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4" name="Google Shape;174;p37"/>
          <p:cNvCxnSpPr/>
          <p:nvPr/>
        </p:nvCxnSpPr>
        <p:spPr>
          <a:xfrm>
            <a:off x="6673338" y="14111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5" name="Google Shape;175;p37"/>
          <p:cNvSpPr txBox="1"/>
          <p:nvPr>
            <p:ph type="title"/>
          </p:nvPr>
        </p:nvSpPr>
        <p:spPr>
          <a:xfrm>
            <a:off x="2103359"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76" name="Google Shape;176;p37"/>
          <p:cNvSpPr txBox="1"/>
          <p:nvPr>
            <p:ph idx="2" type="title"/>
          </p:nvPr>
        </p:nvSpPr>
        <p:spPr>
          <a:xfrm>
            <a:off x="4593416" y="34837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177" name="Google Shape;177;p37"/>
          <p:cNvSpPr txBox="1"/>
          <p:nvPr>
            <p:ph idx="7" type="title"/>
          </p:nvPr>
        </p:nvSpPr>
        <p:spPr>
          <a:xfrm>
            <a:off x="210336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8" name="Google Shape;178;p37"/>
          <p:cNvSpPr txBox="1"/>
          <p:nvPr>
            <p:ph idx="8" type="title"/>
          </p:nvPr>
        </p:nvSpPr>
        <p:spPr>
          <a:xfrm>
            <a:off x="4593413" y="2638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179" name="Google Shape;179;p37"/>
          <p:cNvCxnSpPr/>
          <p:nvPr/>
        </p:nvCxnSpPr>
        <p:spPr>
          <a:xfrm>
            <a:off x="293826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7"/>
          <p:cNvCxnSpPr/>
          <p:nvPr/>
        </p:nvCxnSpPr>
        <p:spPr>
          <a:xfrm>
            <a:off x="5428313" y="34143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idx="4294967295" type="title"/>
          </p:nvPr>
        </p:nvSpPr>
        <p:spPr>
          <a:xfrm>
            <a:off x="3680875" y="328750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24" name="Google Shape;324;p55"/>
          <p:cNvSpPr txBox="1"/>
          <p:nvPr>
            <p:ph idx="4294967295" type="title"/>
          </p:nvPr>
        </p:nvSpPr>
        <p:spPr>
          <a:xfrm>
            <a:off x="1128620" y="325330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200"/>
              <a:t>05</a:t>
            </a:r>
            <a:endParaRPr sz="3200"/>
          </a:p>
        </p:txBody>
      </p:sp>
      <p:cxnSp>
        <p:nvCxnSpPr>
          <p:cNvPr id="325" name="Google Shape;325;p55"/>
          <p:cNvCxnSpPr/>
          <p:nvPr/>
        </p:nvCxnSpPr>
        <p:spPr>
          <a:xfrm>
            <a:off x="3610750" y="32532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 and Upgrades for Question Generation To</a:t>
            </a:r>
            <a:r>
              <a:rPr lang="en"/>
              <a:t>ol</a:t>
            </a:r>
            <a:endParaRPr/>
          </a:p>
          <a:p>
            <a:pPr indent="0" lvl="0" marL="0" rtl="0" algn="l">
              <a:spcBef>
                <a:spcPts val="0"/>
              </a:spcBef>
              <a:spcAft>
                <a:spcPts val="0"/>
              </a:spcAft>
              <a:buNone/>
            </a:pPr>
            <a:r>
              <a:t/>
            </a:r>
            <a:endParaRPr/>
          </a:p>
        </p:txBody>
      </p:sp>
      <p:cxnSp>
        <p:nvCxnSpPr>
          <p:cNvPr id="331" name="Google Shape;331;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2" name="Google Shape;332;p56"/>
          <p:cNvSpPr txBox="1"/>
          <p:nvPr>
            <p:ph idx="4294967295" type="subTitle"/>
          </p:nvPr>
        </p:nvSpPr>
        <p:spPr>
          <a:xfrm>
            <a:off x="1017775" y="1448200"/>
            <a:ext cx="7205700" cy="3147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 sz="1300"/>
              <a:t>Enhance Question Variety: Expand rules for more diverse question types.</a:t>
            </a:r>
            <a:endParaRPr sz="1300"/>
          </a:p>
          <a:p>
            <a:pPr indent="-311150" lvl="0" marL="457200" rtl="0" algn="just">
              <a:spcBef>
                <a:spcPts val="1000"/>
              </a:spcBef>
              <a:spcAft>
                <a:spcPts val="0"/>
              </a:spcAft>
              <a:buSzPts val="1300"/>
              <a:buChar char="●"/>
            </a:pPr>
            <a:r>
              <a:rPr lang="en" sz="1300"/>
              <a:t>Input Format Support: Add support for more file formats.</a:t>
            </a:r>
            <a:endParaRPr sz="1300"/>
          </a:p>
          <a:p>
            <a:pPr indent="-311150" lvl="0" marL="457200" rtl="0" algn="just">
              <a:spcBef>
                <a:spcPts val="1000"/>
              </a:spcBef>
              <a:spcAft>
                <a:spcPts val="0"/>
              </a:spcAft>
              <a:buSzPts val="1300"/>
              <a:buChar char="●"/>
            </a:pPr>
            <a:r>
              <a:rPr lang="en" sz="1300"/>
              <a:t>Improved Verb Handling: Consider verb tenses and modal verbs for accuracy.</a:t>
            </a:r>
            <a:endParaRPr sz="1300"/>
          </a:p>
          <a:p>
            <a:pPr indent="-311150" lvl="0" marL="457200" rtl="0" algn="just">
              <a:spcBef>
                <a:spcPts val="1000"/>
              </a:spcBef>
              <a:spcAft>
                <a:spcPts val="0"/>
              </a:spcAft>
              <a:buSzPts val="1300"/>
              <a:buChar char="●"/>
            </a:pPr>
            <a:r>
              <a:rPr lang="en" sz="1300"/>
              <a:t>Customizable Output: Allow different output formats.</a:t>
            </a:r>
            <a:endParaRPr sz="1300"/>
          </a:p>
          <a:p>
            <a:pPr indent="-311150" lvl="0" marL="457200" rtl="0" algn="just">
              <a:spcBef>
                <a:spcPts val="1000"/>
              </a:spcBef>
              <a:spcAft>
                <a:spcPts val="0"/>
              </a:spcAft>
              <a:buSzPts val="1300"/>
              <a:buChar char="●"/>
            </a:pPr>
            <a:r>
              <a:rPr lang="en" sz="1300"/>
              <a:t>NLP Integration: Use advanced NLP libraries for better analysis.</a:t>
            </a:r>
            <a:endParaRPr sz="1300"/>
          </a:p>
          <a:p>
            <a:pPr indent="-311150" lvl="0" marL="457200" rtl="0" algn="just">
              <a:spcBef>
                <a:spcPts val="1000"/>
              </a:spcBef>
              <a:spcAft>
                <a:spcPts val="0"/>
              </a:spcAft>
              <a:buSzPts val="1300"/>
              <a:buChar char="●"/>
            </a:pPr>
            <a:r>
              <a:rPr lang="en" sz="1300"/>
              <a:t>User Interface: Create a user-friendly web app for accessibility.</a:t>
            </a:r>
            <a:endParaRPr sz="1300"/>
          </a:p>
          <a:p>
            <a:pPr indent="-311150" lvl="0" marL="457200" rtl="0" algn="just">
              <a:spcBef>
                <a:spcPts val="1000"/>
              </a:spcBef>
              <a:spcAft>
                <a:spcPts val="0"/>
              </a:spcAft>
              <a:buSzPts val="1300"/>
              <a:buChar char="●"/>
            </a:pPr>
            <a:r>
              <a:rPr lang="en" sz="1300"/>
              <a:t>Performance Optimization: Optimize for large documents and datasets.</a:t>
            </a:r>
            <a:endParaRPr sz="1300"/>
          </a:p>
          <a:p>
            <a:pPr indent="-311150" lvl="0" marL="457200" rtl="0" algn="just">
              <a:spcBef>
                <a:spcPts val="1000"/>
              </a:spcBef>
              <a:spcAft>
                <a:spcPts val="1000"/>
              </a:spcAft>
              <a:buSzPts val="1300"/>
              <a:buChar char="●"/>
            </a:pPr>
            <a:r>
              <a:rPr lang="en" sz="1300"/>
              <a:t>Multilingual Support: Extend to multiple languages and grammar rules.</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cxnSp>
        <p:nvCxnSpPr>
          <p:cNvPr id="338" name="Google Shape;338;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9" name="Google Shape;339;p57"/>
          <p:cNvSpPr txBox="1"/>
          <p:nvPr>
            <p:ph idx="4294967295" type="subTitle"/>
          </p:nvPr>
        </p:nvSpPr>
        <p:spPr>
          <a:xfrm>
            <a:off x="969150" y="1243675"/>
            <a:ext cx="7205700" cy="369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100"/>
              <a:t>[1] Jonathan Brown, Gwen Frishkoff, and Maxine Eskenazi. Automatic question generation for vocabulary assessment. In Proceedings of Human Language Technology Conference and Conference on Empirical Methods in Natural Language Processing, pages 819–826, 2005.</a:t>
            </a:r>
            <a:endParaRPr sz="1100"/>
          </a:p>
          <a:p>
            <a:pPr indent="0" lvl="0" marL="0" rtl="0" algn="just">
              <a:spcBef>
                <a:spcPts val="1000"/>
              </a:spcBef>
              <a:spcAft>
                <a:spcPts val="0"/>
              </a:spcAft>
              <a:buNone/>
            </a:pPr>
            <a:r>
              <a:rPr lang="en" sz="1100"/>
              <a:t>[2] Shay Cohen. Part-of-speech tagging. 2015.</a:t>
            </a:r>
            <a:endParaRPr sz="1100"/>
          </a:p>
          <a:p>
            <a:pPr indent="0" lvl="0" marL="0" rtl="0" algn="just">
              <a:spcBef>
                <a:spcPts val="1000"/>
              </a:spcBef>
              <a:spcAft>
                <a:spcPts val="0"/>
              </a:spcAft>
              <a:buNone/>
            </a:pPr>
            <a:r>
              <a:rPr lang="en" sz="1100"/>
              <a:t>[3] M. Heilman and N. Smith. Good question! statistical ranking for question generation. In Human Language Technologies: The 2010 Annual Conference of the North American Chapter of the Association for Computational Linguistics, pages 609–617, Los Angeles, USA, 2010. Association for Computational Linguistics.</a:t>
            </a:r>
            <a:endParaRPr sz="1100"/>
          </a:p>
          <a:p>
            <a:pPr indent="0" lvl="0" marL="0" rtl="0" algn="just">
              <a:spcBef>
                <a:spcPts val="1000"/>
              </a:spcBef>
              <a:spcAft>
                <a:spcPts val="0"/>
              </a:spcAft>
              <a:buNone/>
            </a:pPr>
            <a:r>
              <a:rPr lang="en" sz="1100"/>
              <a:t>[4] H. Kunichika, T. Katayama, T. Hirashima, and A. Takeuchi. Automated question generation methods for intelligent english learning systems and its evaluation. In Proceedings of International Conference of Computers in Education 2004, pages 2–5, Hong Kong, China, 2003.</a:t>
            </a:r>
            <a:endParaRPr sz="1100"/>
          </a:p>
          <a:p>
            <a:pPr indent="0" lvl="0" marL="0" rtl="0" algn="just">
              <a:spcBef>
                <a:spcPts val="1000"/>
              </a:spcBef>
              <a:spcAft>
                <a:spcPts val="0"/>
              </a:spcAft>
              <a:buNone/>
            </a:pPr>
            <a:r>
              <a:rPr lang="en" sz="1100"/>
              <a:t>[5] John H Wolfe. Automatic question generation from text-an aid to independent study. In Proceedings of the ACM SIGCSE-SIGCUE technical symposium on Computer science and education, pages 104–112, 1976.</a:t>
            </a:r>
            <a:endParaRPr sz="1100"/>
          </a:p>
          <a:p>
            <a:pPr indent="0" lvl="0" marL="0" rtl="0" algn="just">
              <a:spcBef>
                <a:spcPts val="1000"/>
              </a:spcBef>
              <a:spcAft>
                <a:spcPts val="1000"/>
              </a:spcAft>
              <a:buNone/>
            </a:pPr>
            <a:r>
              <a:rPr lang="en" sz="1100"/>
              <a:t>[6] Jacob Zerr. Question generation using part of speech information. Final Report for REU Program at UCCS, pages 19–23, 2014.</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cxnSp>
        <p:nvCxnSpPr>
          <p:cNvPr id="344" name="Google Shape;344;p58"/>
          <p:cNvCxnSpPr/>
          <p:nvPr/>
        </p:nvCxnSpPr>
        <p:spPr>
          <a:xfrm>
            <a:off x="3138975" y="2034359"/>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5" name="Google Shape;345;p58"/>
          <p:cNvSpPr txBox="1"/>
          <p:nvPr>
            <p:ph idx="4294967295" type="title"/>
          </p:nvPr>
        </p:nvSpPr>
        <p:spPr>
          <a:xfrm>
            <a:off x="3037645" y="2380713"/>
            <a:ext cx="30687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346" name="Google Shape;346;p58"/>
          <p:cNvCxnSpPr/>
          <p:nvPr/>
        </p:nvCxnSpPr>
        <p:spPr>
          <a:xfrm>
            <a:off x="3126175" y="310913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idx="4294967295" type="title"/>
          </p:nvPr>
        </p:nvSpPr>
        <p:spPr>
          <a:xfrm>
            <a:off x="3680875" y="328750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6" name="Google Shape;186;p38"/>
          <p:cNvSpPr txBox="1"/>
          <p:nvPr>
            <p:ph idx="4294967295" type="title"/>
          </p:nvPr>
        </p:nvSpPr>
        <p:spPr>
          <a:xfrm>
            <a:off x="1128620" y="325330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200"/>
              <a:t> </a:t>
            </a:r>
            <a:r>
              <a:rPr lang="en" sz="3200"/>
              <a:t>01</a:t>
            </a:r>
            <a:endParaRPr sz="3200"/>
          </a:p>
        </p:txBody>
      </p:sp>
      <p:cxnSp>
        <p:nvCxnSpPr>
          <p:cNvPr id="187" name="Google Shape;187;p38"/>
          <p:cNvCxnSpPr/>
          <p:nvPr/>
        </p:nvCxnSpPr>
        <p:spPr>
          <a:xfrm>
            <a:off x="3610750" y="32532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focus?</a:t>
            </a:r>
            <a:endParaRPr/>
          </a:p>
        </p:txBody>
      </p:sp>
      <p:sp>
        <p:nvSpPr>
          <p:cNvPr id="193" name="Google Shape;193;p39"/>
          <p:cNvSpPr txBox="1"/>
          <p:nvPr>
            <p:ph idx="1" type="body"/>
          </p:nvPr>
        </p:nvSpPr>
        <p:spPr>
          <a:xfrm>
            <a:off x="938500" y="1246025"/>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NLP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Concerns with the </a:t>
            </a:r>
            <a:r>
              <a:rPr lang="en"/>
              <a:t>interaction</a:t>
            </a:r>
            <a:r>
              <a:rPr lang="en"/>
              <a:t> of machine and humans in natural languages, leading to applications like chatbots, language translation, sentiment analysis, and text summarization.</a:t>
            </a:r>
            <a:endParaRPr/>
          </a:p>
        </p:txBody>
      </p:sp>
      <p:cxnSp>
        <p:nvCxnSpPr>
          <p:cNvPr id="194" name="Google Shape;194;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5" name="Google Shape;195;p39"/>
          <p:cNvSpPr txBox="1"/>
          <p:nvPr>
            <p:ph idx="1" type="body"/>
          </p:nvPr>
        </p:nvSpPr>
        <p:spPr>
          <a:xfrm>
            <a:off x="1026200" y="2840250"/>
            <a:ext cx="35730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QG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r>
              <a:rPr lang="en"/>
              <a:t>nvolves automatically generating questions from a given text or content.</a:t>
            </a:r>
            <a:endParaRPr/>
          </a:p>
          <a:p>
            <a:pPr indent="0" lvl="0" marL="0" rtl="0" algn="l">
              <a:spcBef>
                <a:spcPts val="0"/>
              </a:spcBef>
              <a:spcAft>
                <a:spcPts val="0"/>
              </a:spcAft>
              <a:buNone/>
            </a:pPr>
            <a:r>
              <a:rPr lang="en"/>
              <a:t>The goal is to create relevant questions that can help in comprehension.</a:t>
            </a:r>
            <a:endParaRPr/>
          </a:p>
          <a:p>
            <a:pPr indent="0" lvl="0" marL="0" rtl="0" algn="l">
              <a:spcBef>
                <a:spcPts val="0"/>
              </a:spcBef>
              <a:spcAft>
                <a:spcPts val="0"/>
              </a:spcAft>
              <a:buNone/>
            </a:pPr>
            <a:r>
              <a:rPr lang="en"/>
              <a:t>For now only text from .txt and .pdf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type="ctrTitle"/>
          </p:nvPr>
        </p:nvSpPr>
        <p:spPr>
          <a:xfrm>
            <a:off x="2003925" y="861400"/>
            <a:ext cx="54429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0" i="1" sz="2500">
              <a:latin typeface="Montserrat"/>
              <a:ea typeface="Montserrat"/>
              <a:cs typeface="Montserrat"/>
              <a:sym typeface="Montserrat"/>
            </a:endParaRPr>
          </a:p>
        </p:txBody>
      </p:sp>
      <p:sp>
        <p:nvSpPr>
          <p:cNvPr id="201" name="Google Shape;201;p40"/>
          <p:cNvSpPr txBox="1"/>
          <p:nvPr>
            <p:ph type="ctrTitle"/>
          </p:nvPr>
        </p:nvSpPr>
        <p:spPr>
          <a:xfrm>
            <a:off x="1748275" y="2425463"/>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latin typeface="Montserrat"/>
                <a:ea typeface="Montserrat"/>
                <a:cs typeface="Montserrat"/>
                <a:sym typeface="Montserrat"/>
              </a:rPr>
              <a:t>Education:  </a:t>
            </a:r>
            <a:r>
              <a:rPr b="0" lang="en" sz="1400">
                <a:solidFill>
                  <a:schemeClr val="lt2"/>
                </a:solidFill>
                <a:latin typeface="Montserrat"/>
                <a:ea typeface="Montserrat"/>
                <a:cs typeface="Montserrat"/>
                <a:sym typeface="Montserrat"/>
              </a:rPr>
              <a:t>Generating quality questions  with no    bias and repetition to evaluate student performance</a:t>
            </a:r>
            <a:endParaRPr b="0" i="1" sz="25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202" name="Google Shape;202;p40"/>
          <p:cNvSpPr txBox="1"/>
          <p:nvPr>
            <p:ph type="ctrTitle"/>
          </p:nvPr>
        </p:nvSpPr>
        <p:spPr>
          <a:xfrm>
            <a:off x="1748275" y="1513250"/>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latin typeface="Montserrat"/>
                <a:ea typeface="Montserrat"/>
                <a:cs typeface="Montserrat"/>
                <a:sym typeface="Montserrat"/>
              </a:rPr>
              <a:t>Dataset:</a:t>
            </a:r>
            <a:r>
              <a:rPr b="0" lang="en" sz="2500">
                <a:latin typeface="Montserrat"/>
                <a:ea typeface="Montserrat"/>
                <a:cs typeface="Montserrat"/>
                <a:sym typeface="Montserrat"/>
              </a:rPr>
              <a:t>	  </a:t>
            </a:r>
            <a:r>
              <a:rPr b="0" lang="en" sz="1400">
                <a:solidFill>
                  <a:schemeClr val="lt2"/>
                </a:solidFill>
                <a:latin typeface="Montserrat"/>
                <a:ea typeface="Montserrat"/>
                <a:cs typeface="Montserrat"/>
                <a:sym typeface="Montserrat"/>
              </a:rPr>
              <a:t>Generating a large-scale corpus of    question-answer pairs of acceptable quality</a:t>
            </a:r>
            <a:endParaRPr b="0" sz="800">
              <a:latin typeface="Montserrat"/>
              <a:ea typeface="Montserrat"/>
              <a:cs typeface="Montserrat"/>
              <a:sym typeface="Montserrat"/>
            </a:endParaRPr>
          </a:p>
        </p:txBody>
      </p:sp>
      <p:sp>
        <p:nvSpPr>
          <p:cNvPr id="203" name="Google Shape;203;p40"/>
          <p:cNvSpPr txBox="1"/>
          <p:nvPr>
            <p:ph type="ctrTitle"/>
          </p:nvPr>
        </p:nvSpPr>
        <p:spPr>
          <a:xfrm>
            <a:off x="1748275" y="3337675"/>
            <a:ext cx="54429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2500">
                <a:latin typeface="Montserrat"/>
                <a:ea typeface="Montserrat"/>
                <a:cs typeface="Montserrat"/>
                <a:sym typeface="Montserrat"/>
              </a:rPr>
              <a:t>Customization: </a:t>
            </a:r>
            <a:r>
              <a:rPr b="0" lang="en" sz="1400">
                <a:solidFill>
                  <a:schemeClr val="lt2"/>
                </a:solidFill>
                <a:latin typeface="Montserrat"/>
                <a:ea typeface="Montserrat"/>
                <a:cs typeface="Montserrat"/>
                <a:sym typeface="Montserrat"/>
              </a:rPr>
              <a:t>Customizing content into questions -answer pairs, for chat boxes and Q/A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1"/>
          <p:cNvSpPr txBox="1"/>
          <p:nvPr>
            <p:ph type="title"/>
          </p:nvPr>
        </p:nvSpPr>
        <p:spPr>
          <a:xfrm>
            <a:off x="3415000" y="3287500"/>
            <a:ext cx="4184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Related Works</a:t>
            </a:r>
            <a:endParaRPr sz="3300"/>
          </a:p>
        </p:txBody>
      </p:sp>
      <p:sp>
        <p:nvSpPr>
          <p:cNvPr id="209" name="Google Shape;209;p41"/>
          <p:cNvSpPr txBox="1"/>
          <p:nvPr>
            <p:ph idx="2" type="title"/>
          </p:nvPr>
        </p:nvSpPr>
        <p:spPr>
          <a:xfrm>
            <a:off x="862745" y="29548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a:t>
            </a:r>
            <a:r>
              <a:rPr lang="en" sz="3200"/>
              <a:t>02</a:t>
            </a:r>
            <a:endParaRPr sz="3200"/>
          </a:p>
        </p:txBody>
      </p:sp>
      <p:cxnSp>
        <p:nvCxnSpPr>
          <p:cNvPr id="210" name="Google Shape;210;p41"/>
          <p:cNvCxnSpPr/>
          <p:nvPr/>
        </p:nvCxnSpPr>
        <p:spPr>
          <a:xfrm>
            <a:off x="3344875" y="32532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Generation</a:t>
            </a:r>
            <a:endParaRPr>
              <a:solidFill>
                <a:schemeClr val="accent1"/>
              </a:solidFill>
            </a:endParaRPr>
          </a:p>
        </p:txBody>
      </p:sp>
      <p:sp>
        <p:nvSpPr>
          <p:cNvPr id="216" name="Google Shape;216;p42"/>
          <p:cNvSpPr txBox="1"/>
          <p:nvPr>
            <p:ph idx="1" type="body"/>
          </p:nvPr>
        </p:nvSpPr>
        <p:spPr>
          <a:xfrm>
            <a:off x="576750" y="1127550"/>
            <a:ext cx="79905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lang="en"/>
              <a:t>Wolfe </a:t>
            </a:r>
            <a:r>
              <a:rPr lang="en"/>
              <a:t>[5]</a:t>
            </a:r>
            <a:r>
              <a:rPr lang="en"/>
              <a:t> brought question generation to the attention of the natural language processing field in 1976. He discussed the objective, applicability, and potential obstacles of a question generator. Since then, several have created question generators with a narrow concentration</a:t>
            </a:r>
            <a:endParaRPr/>
          </a:p>
          <a:p>
            <a:pPr indent="-317500" lvl="0" marL="457200" rtl="0" algn="l">
              <a:spcBef>
                <a:spcPts val="0"/>
              </a:spcBef>
              <a:spcAft>
                <a:spcPts val="0"/>
              </a:spcAft>
              <a:buSzPts val="1400"/>
              <a:buChar char="●"/>
            </a:pPr>
            <a:r>
              <a:rPr lang="en"/>
              <a:t>Brown </a:t>
            </a:r>
            <a:r>
              <a:rPr lang="en"/>
              <a:t>[1]</a:t>
            </a:r>
            <a:r>
              <a:rPr lang="en"/>
              <a:t> focuses solely on vocabulary-testing questions and use a WordNet to boost question complexity without sacrificing semantic accuracy. They also use part of speech (POS) tagging to ensure the </a:t>
            </a:r>
            <a:r>
              <a:rPr lang="en"/>
              <a:t>question is</a:t>
            </a:r>
            <a:r>
              <a:rPr lang="en"/>
              <a:t> grammatical accuracy.</a:t>
            </a:r>
            <a:endParaRPr/>
          </a:p>
          <a:p>
            <a:pPr indent="-317500" lvl="0" marL="457200" rtl="0" algn="l">
              <a:spcBef>
                <a:spcPts val="0"/>
              </a:spcBef>
              <a:spcAft>
                <a:spcPts val="0"/>
              </a:spcAft>
              <a:buSzPts val="1400"/>
              <a:buChar char="●"/>
            </a:pPr>
            <a:r>
              <a:rPr lang="en"/>
              <a:t>Kunichika [4] takes the most general approach of all, examining the original sentence’s syntactic and semantic structure before formulating the question. After considering both of these, their method may generate a wide range of questions about the initial declarative text.</a:t>
            </a:r>
            <a:endParaRPr/>
          </a:p>
        </p:txBody>
      </p:sp>
      <p:cxnSp>
        <p:nvCxnSpPr>
          <p:cNvPr id="217" name="Google Shape;217;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idx="4294967295" type="title"/>
          </p:nvPr>
        </p:nvSpPr>
        <p:spPr>
          <a:xfrm>
            <a:off x="3680875" y="3287500"/>
            <a:ext cx="326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23" name="Google Shape;223;p43"/>
          <p:cNvSpPr txBox="1"/>
          <p:nvPr>
            <p:ph idx="4294967295" type="title"/>
          </p:nvPr>
        </p:nvSpPr>
        <p:spPr>
          <a:xfrm>
            <a:off x="1128620" y="325330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200"/>
              <a:t>03</a:t>
            </a:r>
            <a:endParaRPr sz="3200"/>
          </a:p>
        </p:txBody>
      </p:sp>
      <p:cxnSp>
        <p:nvCxnSpPr>
          <p:cNvPr id="224" name="Google Shape;224;p43"/>
          <p:cNvCxnSpPr/>
          <p:nvPr/>
        </p:nvCxnSpPr>
        <p:spPr>
          <a:xfrm>
            <a:off x="3610750" y="3253297"/>
            <a:ext cx="900" cy="76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4"/>
          <p:cNvSpPr txBox="1"/>
          <p:nvPr>
            <p:ph type="ctrTitle"/>
          </p:nvPr>
        </p:nvSpPr>
        <p:spPr>
          <a:xfrm>
            <a:off x="394075" y="469125"/>
            <a:ext cx="72261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Producing POS Pattern Templates</a:t>
            </a:r>
            <a:endParaRPr sz="2800"/>
          </a:p>
        </p:txBody>
      </p:sp>
      <p:sp>
        <p:nvSpPr>
          <p:cNvPr id="230" name="Google Shape;230;p44"/>
          <p:cNvSpPr txBox="1"/>
          <p:nvPr>
            <p:ph idx="1" type="subTitle"/>
          </p:nvPr>
        </p:nvSpPr>
        <p:spPr>
          <a:xfrm>
            <a:off x="738300" y="1394600"/>
            <a:ext cx="7101600" cy="46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first significant step in processing our corpus instances is to find the phrases that remain consistent as we move from declarative sentence to question-answer combination. We accomplish this by searching the instance for phrases with the exact same language, beginning with the largest possible phrases and gradually decreasing the size until all of the similar phrases are located. This is referred to as chunking.</a:t>
            </a:r>
            <a:endParaRPr/>
          </a:p>
          <a:p>
            <a:pPr indent="0" lvl="0" marL="0" rtl="0" algn="just">
              <a:spcBef>
                <a:spcPts val="0"/>
              </a:spcBef>
              <a:spcAft>
                <a:spcPts val="0"/>
              </a:spcAft>
              <a:buNone/>
            </a:pPr>
            <a:r>
              <a:t/>
            </a:r>
            <a:endParaRPr/>
          </a:p>
        </p:txBody>
      </p:sp>
      <p:cxnSp>
        <p:nvCxnSpPr>
          <p:cNvPr id="231" name="Google Shape;231;p44"/>
          <p:cNvCxnSpPr/>
          <p:nvPr/>
        </p:nvCxnSpPr>
        <p:spPr>
          <a:xfrm>
            <a:off x="3159825" y="12293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2" name="Google Shape;232;p44"/>
          <p:cNvSpPr txBox="1"/>
          <p:nvPr>
            <p:ph idx="1" type="subTitle"/>
          </p:nvPr>
        </p:nvSpPr>
        <p:spPr>
          <a:xfrm>
            <a:off x="738300" y="2719288"/>
            <a:ext cx="7101600" cy="46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Sample of chunking the common phrases from an instance in our corpus</a:t>
            </a:r>
            <a:endParaRPr/>
          </a:p>
          <a:p>
            <a:pPr indent="0" lvl="0" marL="0" rtl="0" algn="just">
              <a:spcBef>
                <a:spcPts val="0"/>
              </a:spcBef>
              <a:spcAft>
                <a:spcPts val="0"/>
              </a:spcAft>
              <a:buNone/>
            </a:pPr>
            <a:r>
              <a:t/>
            </a:r>
            <a:endParaRPr/>
          </a:p>
        </p:txBody>
      </p:sp>
      <p:cxnSp>
        <p:nvCxnSpPr>
          <p:cNvPr id="233" name="Google Shape;233;p44"/>
          <p:cNvCxnSpPr/>
          <p:nvPr/>
        </p:nvCxnSpPr>
        <p:spPr>
          <a:xfrm>
            <a:off x="3057575" y="40439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4" name="Google Shape;234;p44"/>
          <p:cNvPicPr preferRelativeResize="0"/>
          <p:nvPr/>
        </p:nvPicPr>
        <p:blipFill>
          <a:blip r:embed="rId4">
            <a:alphaModFix/>
          </a:blip>
          <a:stretch>
            <a:fillRect/>
          </a:stretch>
        </p:blipFill>
        <p:spPr>
          <a:xfrm>
            <a:off x="1747000" y="3164540"/>
            <a:ext cx="5084201" cy="124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